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98" r:id="rId3"/>
    <p:sldId id="260" r:id="rId4"/>
    <p:sldId id="257" r:id="rId5"/>
    <p:sldId id="278" r:id="rId6"/>
    <p:sldId id="271" r:id="rId7"/>
    <p:sldId id="275" r:id="rId8"/>
    <p:sldId id="288" r:id="rId9"/>
    <p:sldId id="272" r:id="rId10"/>
    <p:sldId id="285" r:id="rId11"/>
    <p:sldId id="289" r:id="rId12"/>
    <p:sldId id="300" r:id="rId13"/>
    <p:sldId id="299" r:id="rId14"/>
    <p:sldId id="286" r:id="rId15"/>
    <p:sldId id="301" r:id="rId16"/>
    <p:sldId id="296" r:id="rId17"/>
    <p:sldId id="283" r:id="rId18"/>
    <p:sldId id="284" r:id="rId19"/>
    <p:sldId id="294" r:id="rId20"/>
    <p:sldId id="29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99"/>
    <a:srgbClr val="00CC00"/>
    <a:srgbClr val="005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5959" autoAdjust="0"/>
  </p:normalViewPr>
  <p:slideViewPr>
    <p:cSldViewPr>
      <p:cViewPr varScale="1">
        <p:scale>
          <a:sx n="92" d="100"/>
          <a:sy n="92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C71556-D55D-4AD3-8321-2942DC52D17A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D0F0A-EFEE-433A-AAD1-9CD1FC45A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434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9144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Прямоуг.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.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Прямоуг.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60BB9-9885-42D3-A63B-9603E055C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slide" Target="slide6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school31novochek.narod.ru/0_1bab1_45926e19_xl.jpe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57.radikal.ru/i158/0905/48/e2a4b4de6d4b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908719"/>
          </a:xfrm>
        </p:spPr>
        <p:txBody>
          <a:bodyPr/>
          <a:lstStyle/>
          <a:p>
            <a:r>
              <a:rPr lang="ru-RU" dirty="0" smtClean="0"/>
              <a:t>Что скажете?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980728"/>
            <a:ext cx="8892480" cy="5877272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 одной стране когда-то жил-был один король    Имел он много злата, но был совсем больной     Он очень мало двигался и очень много ел             И каждый день и каждый час все больше он толстел  Одышки и мигрени замучили его               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Плохое настроение типично для него                    Он раздражен, капризен – не знает почему.          Здоровый образ жизни был незнаком ему.         Больными были детки, не слушались его.              И повторяли детство папаши своего.                Волшебник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валеолог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явился во дворец                     И потому счастливый у сказки той конец.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Тепа_Нюк\Мои документы\232_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214422"/>
            <a:ext cx="2571768" cy="25248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 descr="C:\Documents and Settings\Тепа_Нюк\Мои документы\ind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214554"/>
            <a:ext cx="2857500" cy="18192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2" name="Picture 4" descr="C:\Documents and Settings\Тепа_Нюк\Мои документы\7023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500570"/>
            <a:ext cx="3022600" cy="20018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3" name="Picture 5" descr="C:\Documents and Settings\Тепа_Нюк\Мои документы\Funny_wallpapers_Hares_runners_013449_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3372" y="4000504"/>
            <a:ext cx="3360000" cy="25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Стрелка влево 9">
            <a:hlinkClick r:id="rId7" action="ppaction://hlinksldjump"/>
          </p:cNvPr>
          <p:cNvSpPr/>
          <p:nvPr/>
        </p:nvSpPr>
        <p:spPr>
          <a:xfrm>
            <a:off x="7429500" y="6286500"/>
            <a:ext cx="571500" cy="28575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0"/>
            <a:ext cx="65162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  <a:latin typeface="Verdana" pitchFamily="34" charset="0"/>
              </a:rPr>
              <a:t>В движении –</a:t>
            </a:r>
          </a:p>
          <a:p>
            <a:r>
              <a:rPr lang="ru-RU" sz="4000" b="1" dirty="0" smtClean="0">
                <a:solidFill>
                  <a:srgbClr val="00B0F0"/>
                </a:solidFill>
                <a:latin typeface="Verdana" pitchFamily="34" charset="0"/>
              </a:rPr>
              <a:t>            жизнь! </a:t>
            </a:r>
            <a:endParaRPr lang="ru-RU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chool31novochek.narod.ru/0_1bab1_45926e19_xl.jpe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118___05\IMG_04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118___05\IMG_03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74092" y="214290"/>
            <a:ext cx="931809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Психологический климат в семье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 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5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  <p:pic>
        <p:nvPicPr>
          <p:cNvPr id="3074" name="Picture 2" descr="C:\Documents and Settings\Тепа_Нюк\Мои документы\201402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276872"/>
            <a:ext cx="3500462" cy="23103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5" name="Picture 3" descr="C:\Documents and Settings\Тепа_Нюк\Мои документы\6548d3d2e44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4357687"/>
            <a:ext cx="2500313" cy="2500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D:\Картинки\Новая папка (3)\Мои Рисунки)))\1213964360_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492896"/>
            <a:ext cx="3291085" cy="38576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-387350"/>
            <a:ext cx="6688137" cy="763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649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23528" y="468828"/>
            <a:ext cx="2595837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Результаты теста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7-8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баллов – вы живете с ребенком душа в душу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Он искренне любит и уважает вас. Ваши отношения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способствуют становлению его личности!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9 -10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баллов – вы непоследовательны в общении со своим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ребенком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Он уважает вас, хотя и не всегда с вами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откровене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Его развитие подвержено влиянию случайных обстоятельств.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11 -12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баллов – вам необходимо быть к ребенку повнимательней.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Вы пользуетесь у него авторитетом, но он нуждается в любви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ласке.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13 -14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баллов – вы и сами чувствуете, что идете по неверному пути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Между вами и ребенком существует недоверие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Постарайтесь уделять ему больше внимания, прислушивайтесь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 его словам.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0"/>
            <a:ext cx="8640960" cy="6858000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Trebuchet MS" pitchFamily="34" charset="0"/>
              <a:buAutoNum type="arabicPeriod"/>
            </a:pPr>
            <a:endParaRPr lang="ru-RU" sz="2000" dirty="0" smtClean="0"/>
          </a:p>
          <a:p>
            <a:pPr marL="457200" indent="-457200">
              <a:buNone/>
            </a:pPr>
            <a:r>
              <a:rPr lang="ru-RU" sz="3600" dirty="0" smtClean="0"/>
              <a:t>Так ли это…</a:t>
            </a:r>
          </a:p>
          <a:p>
            <a:pPr marL="457200" indent="-457200">
              <a:buFont typeface="Trebuchet MS" pitchFamily="34" charset="0"/>
              <a:buAutoNum type="arabicPeriod"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1.Зарядка - это источник бодрости и здоровья</a:t>
            </a:r>
          </a:p>
          <a:p>
            <a:pPr marL="457200" indent="-457200">
              <a:buNone/>
            </a:pPr>
            <a:r>
              <a:rPr lang="ru-RU" sz="2000" dirty="0" smtClean="0"/>
              <a:t>2.Кактусы снимают излучение от компьютера</a:t>
            </a:r>
          </a:p>
          <a:p>
            <a:pPr marL="457200" indent="-457200">
              <a:buNone/>
            </a:pPr>
            <a:r>
              <a:rPr lang="ru-RU" sz="2000" dirty="0" smtClean="0"/>
              <a:t>3.Бананы поднимают настроение</a:t>
            </a:r>
          </a:p>
          <a:p>
            <a:pPr marL="457200" indent="-457200">
              <a:buNone/>
            </a:pPr>
            <a:r>
              <a:rPr lang="ru-RU" sz="2000" dirty="0" smtClean="0"/>
              <a:t>4.Морковь замедляет процесс старения организма </a:t>
            </a:r>
          </a:p>
          <a:p>
            <a:pPr marL="457200" indent="-457200">
              <a:buNone/>
            </a:pPr>
            <a:r>
              <a:rPr lang="ru-RU" sz="2000" dirty="0" smtClean="0"/>
              <a:t>5.Молоко полезнее йогурта </a:t>
            </a:r>
          </a:p>
          <a:p>
            <a:pPr marL="457200" indent="-457200">
              <a:buNone/>
            </a:pPr>
            <a:r>
              <a:rPr lang="ru-RU" sz="2000" dirty="0" smtClean="0"/>
              <a:t>6.Ежедневно надо выпивать стакан молока</a:t>
            </a:r>
          </a:p>
          <a:p>
            <a:pPr marL="457200" indent="-457200">
              <a:buNone/>
            </a:pPr>
            <a:r>
              <a:rPr lang="ru-RU" sz="2000" dirty="0" smtClean="0"/>
              <a:t>7.Взрослые чаще, чем дети, ломают ноги и руки</a:t>
            </a:r>
          </a:p>
          <a:p>
            <a:pPr marL="457200" indent="-457200">
              <a:buNone/>
            </a:pPr>
            <a:r>
              <a:rPr lang="ru-RU" sz="2000" dirty="0" smtClean="0"/>
              <a:t>8.Летом можно запастись витаминами на целый год</a:t>
            </a:r>
          </a:p>
          <a:p>
            <a:pPr marL="457200" indent="-457200">
              <a:buNone/>
            </a:pPr>
            <a:r>
              <a:rPr lang="ru-RU" sz="2000" dirty="0" smtClean="0"/>
              <a:t>9.Недостаток Солнца вызывает депрессию</a:t>
            </a:r>
          </a:p>
          <a:p>
            <a:pPr marL="457200" indent="-457200">
              <a:buNone/>
            </a:pPr>
            <a:r>
              <a:rPr lang="ru-RU" sz="2000" dirty="0" smtClean="0"/>
              <a:t>10.Детям до 15 лет нельзя заниматься тяжёлой атлетикой</a:t>
            </a:r>
          </a:p>
          <a:p>
            <a:pPr marL="457200" indent="-457200">
              <a:buNone/>
            </a:pPr>
            <a:r>
              <a:rPr lang="ru-RU" sz="2000" dirty="0" smtClean="0"/>
              <a:t> 11.Ребёнку достаточно спать ночью 8 часов                                   </a:t>
            </a:r>
          </a:p>
          <a:p>
            <a:pPr marL="457200" indent="-457200">
              <a:buNone/>
            </a:pPr>
            <a:r>
              <a:rPr lang="ru-RU" sz="2000" dirty="0" smtClean="0"/>
              <a:t>12.Детям можно сидеть за компьютером 4-5 часов.</a:t>
            </a:r>
          </a:p>
          <a:p>
            <a:pPr marL="457200" indent="-457200">
              <a:buNone/>
            </a:pPr>
            <a:r>
              <a:rPr lang="ru-RU" sz="2000" dirty="0" smtClean="0"/>
              <a:t>13.Поведение родителей определяет поведение детей.</a:t>
            </a:r>
          </a:p>
          <a:p>
            <a:pPr marL="457200" indent="-457200">
              <a:buNone/>
            </a:pPr>
            <a:r>
              <a:rPr lang="ru-RU" sz="2000" dirty="0" smtClean="0"/>
              <a:t>14.Можно ли говорить ребенку: «Я тебя  больше не люблю»                                </a:t>
            </a:r>
          </a:p>
          <a:p>
            <a:pPr marL="457200" indent="-457200">
              <a:buNone/>
            </a:pPr>
            <a:r>
              <a:rPr lang="ru-RU" sz="2000" dirty="0" smtClean="0"/>
              <a:t>15.Завтракать надо обязательно.                                               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:\эмблема-проз_02.gif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428625" y="285750"/>
            <a:ext cx="734060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285750" y="1428750"/>
            <a:ext cx="2000250" cy="4500563"/>
          </a:xfrm>
        </p:spPr>
        <p:txBody>
          <a:bodyPr/>
          <a:lstStyle/>
          <a:p>
            <a:pPr marL="457200" indent="-457200">
              <a:buFont typeface="Trebuchet MS" pitchFamily="34" charset="0"/>
              <a:buAutoNum type="arabicPeriod"/>
            </a:pPr>
            <a:r>
              <a:rPr lang="ru-RU" sz="4800" dirty="0" smtClean="0"/>
              <a:t>Да</a:t>
            </a:r>
          </a:p>
          <a:p>
            <a:pPr marL="457200" indent="-457200">
              <a:buFont typeface="Trebuchet MS" pitchFamily="34" charset="0"/>
              <a:buAutoNum type="arabicPeriod"/>
            </a:pPr>
            <a:r>
              <a:rPr lang="ru-RU" sz="4800" dirty="0" smtClean="0"/>
              <a:t>Нет</a:t>
            </a:r>
          </a:p>
          <a:p>
            <a:pPr marL="457200" indent="-457200">
              <a:buFont typeface="Trebuchet MS" pitchFamily="34" charset="0"/>
              <a:buAutoNum type="arabicPeriod"/>
            </a:pPr>
            <a:r>
              <a:rPr lang="ru-RU" sz="4800" dirty="0" smtClean="0"/>
              <a:t>Да</a:t>
            </a:r>
          </a:p>
          <a:p>
            <a:pPr marL="457200" indent="-457200">
              <a:buFont typeface="Trebuchet MS" pitchFamily="34" charset="0"/>
              <a:buAutoNum type="arabicPeriod"/>
            </a:pPr>
            <a:r>
              <a:rPr lang="ru-RU" sz="4800" dirty="0" smtClean="0"/>
              <a:t>Да</a:t>
            </a:r>
          </a:p>
          <a:p>
            <a:pPr marL="457200" indent="-457200">
              <a:buFont typeface="Trebuchet MS" pitchFamily="34" charset="0"/>
              <a:buAutoNum type="arabicPeriod"/>
            </a:pPr>
            <a:r>
              <a:rPr lang="ru-RU" sz="4800" dirty="0" smtClean="0"/>
              <a:t>Нет</a:t>
            </a:r>
          </a:p>
        </p:txBody>
      </p:sp>
      <p:sp>
        <p:nvSpPr>
          <p:cNvPr id="11268" name="Содержимое 2"/>
          <p:cNvSpPr txBox="1">
            <a:spLocks/>
          </p:cNvSpPr>
          <p:nvPr/>
        </p:nvSpPr>
        <p:spPr bwMode="auto">
          <a:xfrm>
            <a:off x="2571750" y="1428750"/>
            <a:ext cx="200025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>
              <a:spcBef>
                <a:spcPts val="600"/>
              </a:spcBef>
              <a:buClr>
                <a:schemeClr val="tx2"/>
              </a:buClr>
              <a:buSzPct val="73000"/>
              <a:buFont typeface="Trebuchet MS" pitchFamily="34" charset="0"/>
              <a:buAutoNum type="arabicPeriod" startAt="6"/>
            </a:pPr>
            <a:r>
              <a:rPr lang="ru-RU" sz="4800" dirty="0" smtClean="0">
                <a:latin typeface="Trebuchet MS" pitchFamily="34" charset="0"/>
              </a:rPr>
              <a:t>Да</a:t>
            </a:r>
            <a:endParaRPr lang="ru-RU" sz="4800" dirty="0">
              <a:latin typeface="Trebuchet MS" pitchFamily="34" charset="0"/>
            </a:endParaRPr>
          </a:p>
          <a:p>
            <a:pPr marL="457200" indent="-457200">
              <a:spcBef>
                <a:spcPts val="600"/>
              </a:spcBef>
              <a:buClr>
                <a:schemeClr val="tx2"/>
              </a:buClr>
              <a:buSzPct val="73000"/>
              <a:buFont typeface="Trebuchet MS" pitchFamily="34" charset="0"/>
              <a:buAutoNum type="arabicPeriod" startAt="6"/>
            </a:pPr>
            <a:r>
              <a:rPr lang="ru-RU" sz="4800" dirty="0">
                <a:latin typeface="Trebuchet MS" pitchFamily="34" charset="0"/>
              </a:rPr>
              <a:t>Да</a:t>
            </a:r>
          </a:p>
          <a:p>
            <a:pPr marL="457200" indent="-457200">
              <a:spcBef>
                <a:spcPts val="600"/>
              </a:spcBef>
              <a:buClr>
                <a:schemeClr val="tx2"/>
              </a:buClr>
              <a:buSzPct val="73000"/>
              <a:buFont typeface="Trebuchet MS" pitchFamily="34" charset="0"/>
              <a:buAutoNum type="arabicPeriod" startAt="6"/>
            </a:pPr>
            <a:r>
              <a:rPr lang="ru-RU" sz="4800" dirty="0">
                <a:latin typeface="Trebuchet MS" pitchFamily="34" charset="0"/>
              </a:rPr>
              <a:t>Нет</a:t>
            </a:r>
          </a:p>
          <a:p>
            <a:pPr marL="457200" indent="-457200">
              <a:spcBef>
                <a:spcPts val="600"/>
              </a:spcBef>
              <a:buClr>
                <a:schemeClr val="tx2"/>
              </a:buClr>
              <a:buSzPct val="73000"/>
              <a:buFont typeface="Trebuchet MS" pitchFamily="34" charset="0"/>
              <a:buAutoNum type="arabicPeriod" startAt="6"/>
            </a:pPr>
            <a:r>
              <a:rPr lang="ru-RU" sz="4800" dirty="0">
                <a:latin typeface="Trebuchet MS" pitchFamily="34" charset="0"/>
              </a:rPr>
              <a:t>Да</a:t>
            </a:r>
          </a:p>
          <a:p>
            <a:pPr marL="457200" indent="-457200">
              <a:spcBef>
                <a:spcPts val="600"/>
              </a:spcBef>
              <a:buClr>
                <a:schemeClr val="tx2"/>
              </a:buClr>
              <a:buSzPct val="73000"/>
              <a:buFont typeface="Trebuchet MS" pitchFamily="34" charset="0"/>
              <a:buAutoNum type="arabicPeriod" startAt="6"/>
            </a:pPr>
            <a:r>
              <a:rPr lang="ru-RU" sz="4800" dirty="0" smtClean="0">
                <a:latin typeface="Trebuchet MS" pitchFamily="34" charset="0"/>
              </a:rPr>
              <a:t>Да</a:t>
            </a:r>
            <a:endParaRPr lang="ru-RU" sz="4800" dirty="0">
              <a:latin typeface="Trebuchet MS" pitchFamily="34" charset="0"/>
            </a:endParaRPr>
          </a:p>
        </p:txBody>
      </p:sp>
      <p:sp>
        <p:nvSpPr>
          <p:cNvPr id="11269" name="Содержимое 2"/>
          <p:cNvSpPr txBox="1">
            <a:spLocks/>
          </p:cNvSpPr>
          <p:nvPr/>
        </p:nvSpPr>
        <p:spPr bwMode="auto">
          <a:xfrm>
            <a:off x="5572125" y="1428750"/>
            <a:ext cx="200025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>
              <a:spcBef>
                <a:spcPts val="600"/>
              </a:spcBef>
              <a:buClr>
                <a:schemeClr val="tx2"/>
              </a:buClr>
              <a:buSzPct val="73000"/>
              <a:buFont typeface="Trebuchet MS" pitchFamily="34" charset="0"/>
              <a:buAutoNum type="arabicPeriod" startAt="11"/>
            </a:pPr>
            <a:r>
              <a:rPr lang="ru-RU" sz="4800" dirty="0" smtClean="0">
                <a:latin typeface="Trebuchet MS" pitchFamily="34" charset="0"/>
              </a:rPr>
              <a:t>Нет</a:t>
            </a:r>
            <a:endParaRPr lang="ru-RU" sz="4800" dirty="0">
              <a:latin typeface="Trebuchet MS" pitchFamily="34" charset="0"/>
            </a:endParaRPr>
          </a:p>
          <a:p>
            <a:pPr marL="457200" indent="-457200">
              <a:spcBef>
                <a:spcPts val="600"/>
              </a:spcBef>
              <a:buClr>
                <a:schemeClr val="tx2"/>
              </a:buClr>
              <a:buSzPct val="73000"/>
              <a:buFont typeface="Trebuchet MS" pitchFamily="34" charset="0"/>
              <a:buAutoNum type="arabicPeriod" startAt="11"/>
            </a:pPr>
            <a:r>
              <a:rPr lang="ru-RU" sz="4800" dirty="0">
                <a:latin typeface="Trebuchet MS" pitchFamily="34" charset="0"/>
              </a:rPr>
              <a:t>Нет</a:t>
            </a:r>
          </a:p>
          <a:p>
            <a:pPr marL="457200" indent="-457200">
              <a:spcBef>
                <a:spcPts val="600"/>
              </a:spcBef>
              <a:buClr>
                <a:schemeClr val="tx2"/>
              </a:buClr>
              <a:buSzPct val="73000"/>
              <a:buFont typeface="Trebuchet MS" pitchFamily="34" charset="0"/>
              <a:buAutoNum type="arabicPeriod" startAt="11"/>
            </a:pPr>
            <a:r>
              <a:rPr lang="ru-RU" sz="4800" dirty="0">
                <a:latin typeface="Trebuchet MS" pitchFamily="34" charset="0"/>
              </a:rPr>
              <a:t>Да</a:t>
            </a:r>
          </a:p>
          <a:p>
            <a:pPr marL="457200" indent="-457200">
              <a:spcBef>
                <a:spcPts val="600"/>
              </a:spcBef>
              <a:buClr>
                <a:schemeClr val="tx2"/>
              </a:buClr>
              <a:buSzPct val="73000"/>
              <a:buFont typeface="Trebuchet MS" pitchFamily="34" charset="0"/>
              <a:buAutoNum type="arabicPeriod" startAt="11"/>
            </a:pPr>
            <a:r>
              <a:rPr lang="ru-RU" sz="4800" dirty="0" smtClean="0">
                <a:latin typeface="Trebuchet MS" pitchFamily="34" charset="0"/>
              </a:rPr>
              <a:t>Нет</a:t>
            </a:r>
            <a:endParaRPr lang="ru-RU" sz="4800" dirty="0">
              <a:latin typeface="Trebuchet MS" pitchFamily="34" charset="0"/>
            </a:endParaRPr>
          </a:p>
          <a:p>
            <a:pPr marL="457200" indent="-457200">
              <a:spcBef>
                <a:spcPts val="600"/>
              </a:spcBef>
              <a:buClr>
                <a:schemeClr val="tx2"/>
              </a:buClr>
              <a:buSzPct val="73000"/>
              <a:buFont typeface="Trebuchet MS" pitchFamily="34" charset="0"/>
              <a:buAutoNum type="arabicPeriod" startAt="11"/>
            </a:pPr>
            <a:r>
              <a:rPr lang="ru-RU" sz="4800" dirty="0" smtClean="0">
                <a:latin typeface="Trebuchet MS" pitchFamily="34" charset="0"/>
              </a:rPr>
              <a:t>Да</a:t>
            </a:r>
            <a:endParaRPr lang="ru-RU" sz="4800" dirty="0">
              <a:latin typeface="Trebuchet MS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Волшебник </a:t>
            </a:r>
            <a:r>
              <a:rPr lang="ru-RU" dirty="0" err="1" smtClean="0"/>
              <a:t>Валеолог</a:t>
            </a:r>
            <a:r>
              <a:rPr lang="ru-RU" dirty="0" smtClean="0"/>
              <a:t> сказал:»Долой врача!»                Вам просто не хватает прыгучего мяча.                      Вам надо больше двигаться, в походы, в лес ходить. </a:t>
            </a:r>
          </a:p>
          <a:p>
            <a:r>
              <a:rPr lang="ru-RU" dirty="0" smtClean="0"/>
              <a:t>И меньше нужно времени в столовой проводить. Вы подружитесь с Солнцем, и с Воздухом, с Водой. Отступят все болезни, промчатся стороной. </a:t>
            </a:r>
          </a:p>
          <a:p>
            <a:r>
              <a:rPr lang="ru-RU" dirty="0" smtClean="0"/>
              <a:t>Несите людям радость, добро и солнца свет,</a:t>
            </a:r>
          </a:p>
          <a:p>
            <a:r>
              <a:rPr lang="ru-RU" dirty="0" smtClean="0"/>
              <a:t> И будете здоровы Вы много-много лет!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ааа\Desktop\шаблоны\1331049081_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662" y="1"/>
            <a:ext cx="92125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5486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-36662" y="5589240"/>
            <a:ext cx="93698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Здоровый ребёнок – счастливая семья!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40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5543" y="1235015"/>
            <a:ext cx="82809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ЗА ВНИМАНИЕ!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34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005013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932040" y="116631"/>
            <a:ext cx="4140460" cy="212133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РЕЖИМ ДНЯ</a:t>
            </a:r>
            <a:endParaRPr lang="ru-RU" sz="4400" b="1" dirty="0"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644008" y="4437042"/>
            <a:ext cx="4431065" cy="232537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ДВИЖЕНИИ</a:t>
            </a:r>
          </a:p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----</a:t>
            </a:r>
          </a:p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ЖИЗНЬ</a:t>
            </a: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26091" y="4509120"/>
            <a:ext cx="4248472" cy="218121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00939" y="116631"/>
            <a:ext cx="4138128" cy="212133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907447" y="2117522"/>
            <a:ext cx="5375299" cy="239159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/>
              <a:solidFill>
                <a:schemeClr val="accent3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435113" y="2708920"/>
            <a:ext cx="4320480" cy="110799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ЗДОРОВЬЕ</a:t>
            </a:r>
            <a:endParaRPr lang="ru-RU" sz="6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939" y="700242"/>
            <a:ext cx="414882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ПСИХОЛОГИЧЕСКИЙ КЛИМАТ В СЕМЬЕ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0551" y="4999563"/>
            <a:ext cx="430912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ПРАВИЛЬНОЕ </a:t>
            </a:r>
            <a:b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ПИТАНИЕ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44208" y="53012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19" grpId="0" animBg="1"/>
      <p:bldP spid="22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dirty="0" smtClean="0"/>
              <a:t>Режим дня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08721"/>
            <a:ext cx="8229600" cy="5949280"/>
          </a:xfrm>
        </p:spPr>
        <p:txBody>
          <a:bodyPr/>
          <a:lstStyle/>
          <a:p>
            <a:r>
              <a:rPr lang="ru-RU" dirty="0" smtClean="0"/>
              <a:t>Подъем                                                 7.00                 Утренняя гимнастика, завтрак        7.00-8.00      Дорога в школу                                   8.00-8.40           Занятия в школе                                 9.00-14.00      Дорога из школы                             14.00-14.30           Отдых, прогулка                               14.30-16.00            Подготовка дом. задания              16.00-18.00              Прогулка, помощь по дому           18.00-19.30      Ужин                                                    19.30-20.00                      Подготовка ко сну                            20.00-21.00     Сон                                                      21.00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1700213"/>
            <a:ext cx="333375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80001">
            <a:off x="5810250" y="2790825"/>
            <a:ext cx="333375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332828">
            <a:off x="250825" y="2790825"/>
            <a:ext cx="333375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WordArt 11"/>
          <p:cNvSpPr>
            <a:spLocks noChangeArrowheads="1" noChangeShapeType="1" noTextEdit="1"/>
          </p:cNvSpPr>
          <p:nvPr/>
        </p:nvSpPr>
        <p:spPr bwMode="auto">
          <a:xfrm>
            <a:off x="539750" y="333375"/>
            <a:ext cx="7993063" cy="1800225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ПРАВИЛЬНОЕ ПИТАНИЕ</a:t>
            </a:r>
          </a:p>
        </p:txBody>
      </p:sp>
      <p:sp>
        <p:nvSpPr>
          <p:cNvPr id="8198" name="WordArt 15"/>
          <p:cNvSpPr>
            <a:spLocks noChangeArrowheads="1" noChangeShapeType="1" noTextEdit="1"/>
          </p:cNvSpPr>
          <p:nvPr/>
        </p:nvSpPr>
        <p:spPr bwMode="auto">
          <a:xfrm>
            <a:off x="1476375" y="5157788"/>
            <a:ext cx="1871663" cy="93503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регулярность</a:t>
            </a:r>
          </a:p>
        </p:txBody>
      </p:sp>
      <p:sp>
        <p:nvSpPr>
          <p:cNvPr id="8199" name="WordArt 16"/>
          <p:cNvSpPr>
            <a:spLocks noChangeArrowheads="1" noChangeShapeType="1" noTextEdit="1"/>
          </p:cNvSpPr>
          <p:nvPr/>
        </p:nvSpPr>
        <p:spPr bwMode="auto">
          <a:xfrm rot="2098106">
            <a:off x="3563938" y="4581525"/>
            <a:ext cx="2781300" cy="6302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рациональность</a:t>
            </a:r>
          </a:p>
        </p:txBody>
      </p:sp>
      <p:sp>
        <p:nvSpPr>
          <p:cNvPr id="8200" name="WordArt 17"/>
          <p:cNvSpPr>
            <a:spLocks noChangeArrowheads="1" noChangeShapeType="1" noTextEdit="1"/>
          </p:cNvSpPr>
          <p:nvPr/>
        </p:nvSpPr>
        <p:spPr bwMode="auto">
          <a:xfrm rot="282453">
            <a:off x="6372225" y="5013325"/>
            <a:ext cx="2468563" cy="12747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разнообразие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5"/>
          <p:cNvSpPr>
            <a:spLocks noChangeArrowheads="1" noChangeShapeType="1" noTextEdit="1"/>
          </p:cNvSpPr>
          <p:nvPr/>
        </p:nvSpPr>
        <p:spPr bwMode="auto">
          <a:xfrm>
            <a:off x="611188" y="404813"/>
            <a:ext cx="792162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CC99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питание рационально,</a:t>
            </a:r>
          </a:p>
        </p:txBody>
      </p:sp>
      <p:sp>
        <p:nvSpPr>
          <p:cNvPr id="10243" name="WordArt 6"/>
          <p:cNvSpPr>
            <a:spLocks noChangeArrowheads="1" noChangeShapeType="1" noTextEdit="1"/>
          </p:cNvSpPr>
          <p:nvPr/>
        </p:nvSpPr>
        <p:spPr bwMode="auto">
          <a:xfrm>
            <a:off x="2843213" y="1412875"/>
            <a:ext cx="3313112" cy="144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если оно: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395288" y="1844675"/>
            <a:ext cx="3960812" cy="4752975"/>
          </a:xfrm>
          <a:prstGeom prst="rect">
            <a:avLst/>
          </a:prstGeom>
          <a:solidFill>
            <a:srgbClr val="FFCCCC"/>
          </a:solidFill>
          <a:ln w="9525">
            <a:solidFill>
              <a:srgbClr val="FF66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000"/>
          </a:p>
          <a:p>
            <a:pPr algn="ctr"/>
            <a:endParaRPr lang="ru-RU" sz="2000"/>
          </a:p>
          <a:p>
            <a:pPr algn="ctr"/>
            <a:endParaRPr lang="ru-RU" sz="2000"/>
          </a:p>
          <a:p>
            <a:pPr algn="ctr"/>
            <a:r>
              <a:rPr lang="ru-RU" sz="2000"/>
              <a:t>-Приемы пищи должны быть</a:t>
            </a:r>
          </a:p>
          <a:p>
            <a:pPr algn="ctr"/>
            <a:r>
              <a:rPr lang="ru-RU" sz="2000"/>
              <a:t> в одно и то же время.</a:t>
            </a:r>
          </a:p>
          <a:p>
            <a:pPr algn="ctr"/>
            <a:r>
              <a:rPr lang="ru-RU" sz="2000"/>
              <a:t>-Последний прием не должен</a:t>
            </a:r>
          </a:p>
          <a:p>
            <a:pPr algn="ctr"/>
            <a:r>
              <a:rPr lang="ru-RU" sz="2000"/>
              <a:t> быть  поздним.</a:t>
            </a:r>
          </a:p>
          <a:p>
            <a:pPr algn="ctr"/>
            <a:r>
              <a:rPr lang="ru-RU" sz="2000"/>
              <a:t>-Нормы питания должны </a:t>
            </a:r>
          </a:p>
          <a:p>
            <a:pPr algn="ctr"/>
            <a:r>
              <a:rPr lang="ru-RU" sz="2000"/>
              <a:t>соответствовать времени суток:</a:t>
            </a:r>
          </a:p>
          <a:p>
            <a:pPr algn="ctr"/>
            <a:endParaRPr lang="ru-RU" sz="2000"/>
          </a:p>
          <a:p>
            <a:pPr algn="ctr"/>
            <a:r>
              <a:rPr lang="ru-RU" sz="2000">
                <a:solidFill>
                  <a:srgbClr val="660033"/>
                </a:solidFill>
              </a:rPr>
              <a:t>Завтрак – 25%</a:t>
            </a:r>
          </a:p>
          <a:p>
            <a:pPr algn="ctr"/>
            <a:r>
              <a:rPr lang="ru-RU" sz="2000">
                <a:solidFill>
                  <a:srgbClr val="660033"/>
                </a:solidFill>
              </a:rPr>
              <a:t>Обед – 50%</a:t>
            </a:r>
          </a:p>
          <a:p>
            <a:pPr algn="ctr"/>
            <a:r>
              <a:rPr lang="ru-RU" sz="2000">
                <a:solidFill>
                  <a:srgbClr val="660033"/>
                </a:solidFill>
              </a:rPr>
              <a:t>Полдник – 15%</a:t>
            </a:r>
          </a:p>
          <a:p>
            <a:pPr algn="ctr"/>
            <a:r>
              <a:rPr lang="ru-RU" sz="2000">
                <a:solidFill>
                  <a:srgbClr val="660033"/>
                </a:solidFill>
              </a:rPr>
              <a:t>Ужин – 10%</a:t>
            </a: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4643438" y="1844675"/>
            <a:ext cx="4176712" cy="4752975"/>
          </a:xfrm>
          <a:prstGeom prst="rect">
            <a:avLst/>
          </a:prstGeom>
          <a:solidFill>
            <a:srgbClr val="FFCCCC"/>
          </a:solidFill>
          <a:ln w="9525">
            <a:solidFill>
              <a:srgbClr val="FF66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 sz="2000"/>
          </a:p>
          <a:p>
            <a:pPr algn="ctr"/>
            <a:r>
              <a:rPr lang="ru-RU" sz="2000"/>
              <a:t>Пища должна быть:</a:t>
            </a:r>
          </a:p>
          <a:p>
            <a:pPr algn="ctr"/>
            <a:r>
              <a:rPr lang="ru-RU" sz="2000">
                <a:solidFill>
                  <a:srgbClr val="660033"/>
                </a:solidFill>
              </a:rPr>
              <a:t>-Полноценной:</a:t>
            </a:r>
            <a:r>
              <a:rPr lang="ru-RU"/>
              <a:t> содержать белки, </a:t>
            </a:r>
          </a:p>
          <a:p>
            <a:pPr algn="ctr"/>
            <a:r>
              <a:rPr lang="ru-RU"/>
              <a:t>жиры и углеводы.</a:t>
            </a:r>
          </a:p>
          <a:p>
            <a:pPr algn="ctr"/>
            <a:r>
              <a:rPr lang="ru-RU" sz="2000">
                <a:solidFill>
                  <a:srgbClr val="660033"/>
                </a:solidFill>
              </a:rPr>
              <a:t>-Разнообразной:</a:t>
            </a:r>
            <a:r>
              <a:rPr lang="ru-RU"/>
              <a:t> содержать витамины,</a:t>
            </a:r>
          </a:p>
          <a:p>
            <a:pPr algn="ctr"/>
            <a:r>
              <a:rPr lang="ru-RU"/>
              <a:t>минеральные вещества…</a:t>
            </a:r>
          </a:p>
          <a:p>
            <a:pPr algn="ctr"/>
            <a:r>
              <a:rPr lang="ru-RU" sz="2000">
                <a:solidFill>
                  <a:srgbClr val="660033"/>
                </a:solidFill>
              </a:rPr>
              <a:t>-Полезной,</a:t>
            </a:r>
            <a:r>
              <a:rPr lang="ru-RU"/>
              <a:t> т.е. содержать минимальное</a:t>
            </a:r>
          </a:p>
          <a:p>
            <a:pPr algn="ctr"/>
            <a:r>
              <a:rPr lang="ru-RU"/>
              <a:t> количество искусственных добавок,</a:t>
            </a:r>
          </a:p>
          <a:p>
            <a:pPr algn="ctr"/>
            <a:r>
              <a:rPr lang="ru-RU"/>
              <a:t>холестерина, веществ, требующих </a:t>
            </a:r>
          </a:p>
          <a:p>
            <a:pPr algn="ctr"/>
            <a:r>
              <a:rPr lang="ru-RU"/>
              <a:t>обезвреживающих сил организма</a:t>
            </a:r>
          </a:p>
          <a:p>
            <a:pPr algn="ctr"/>
            <a:r>
              <a:rPr lang="ru-RU"/>
              <a:t>(консервантов, ароматизаторов,</a:t>
            </a:r>
          </a:p>
          <a:p>
            <a:pPr algn="ctr"/>
            <a:r>
              <a:rPr lang="ru-RU"/>
              <a:t>красителей и т.д.)</a:t>
            </a:r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</p:txBody>
      </p:sp>
      <p:sp>
        <p:nvSpPr>
          <p:cNvPr id="10246" name="WordArt 10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3600450" cy="12239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Регулярно</a:t>
            </a:r>
          </a:p>
        </p:txBody>
      </p:sp>
      <p:sp>
        <p:nvSpPr>
          <p:cNvPr id="10247" name="WordArt 11"/>
          <p:cNvSpPr>
            <a:spLocks noChangeArrowheads="1" noChangeShapeType="1" noTextEdit="1"/>
          </p:cNvSpPr>
          <p:nvPr/>
        </p:nvSpPr>
        <p:spPr bwMode="auto">
          <a:xfrm>
            <a:off x="5292725" y="1916113"/>
            <a:ext cx="3095625" cy="8651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Полезно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/>
      <p:bldP spid="1639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а 7 из 210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" y="381000"/>
            <a:ext cx="6477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. 2"/>
          <p:cNvSpPr>
            <a:spLocks noGrp="1" noChangeArrowheads="1"/>
          </p:cNvSpPr>
          <p:nvPr>
            <p:ph type="title" sz="quarter"/>
          </p:nvPr>
        </p:nvSpPr>
        <p:spPr>
          <a:xfrm>
            <a:off x="899592" y="404664"/>
            <a:ext cx="7772400" cy="1143000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7200" b="1" dirty="0" smtClean="0">
                <a:solidFill>
                  <a:srgbClr val="FFFF00"/>
                </a:solidFill>
              </a:rPr>
              <a:t>Правильное питание</a:t>
            </a:r>
          </a:p>
        </p:txBody>
      </p:sp>
      <p:pic>
        <p:nvPicPr>
          <p:cNvPr id="14339" name="Рисунок 8" descr="img-d8c3a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536" y="2132856"/>
            <a:ext cx="3024187" cy="2160588"/>
          </a:xfrm>
          <a:noFill/>
        </p:spPr>
      </p:pic>
      <p:pic>
        <p:nvPicPr>
          <p:cNvPr id="14340" name="Рисунок 9" descr="fasol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940152" y="2132856"/>
            <a:ext cx="2808287" cy="2073275"/>
          </a:xfrm>
          <a:noFill/>
        </p:spPr>
      </p:pic>
      <p:pic>
        <p:nvPicPr>
          <p:cNvPr id="14341" name="Рисунок 10" descr="banan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275856" y="4149080"/>
            <a:ext cx="2952750" cy="25447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8"/>
          <p:cNvSpPr>
            <a:spLocks noGrp="1" noChangeArrowheads="1"/>
          </p:cNvSpPr>
          <p:nvPr>
            <p:ph type="title"/>
          </p:nvPr>
        </p:nvSpPr>
        <p:spPr>
          <a:xfrm>
            <a:off x="323850" y="908050"/>
            <a:ext cx="6624638" cy="9366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dirty="0" smtClean="0">
                <a:solidFill>
                  <a:srgbClr val="800080"/>
                </a:solidFill>
              </a:rPr>
              <a:t>Здоровые продукты питания </a:t>
            </a:r>
            <a:br>
              <a:rPr lang="ru-RU" sz="4000" dirty="0" smtClean="0">
                <a:solidFill>
                  <a:srgbClr val="800080"/>
                </a:solidFill>
              </a:rPr>
            </a:br>
            <a:r>
              <a:rPr lang="ru-RU" sz="4000" dirty="0" smtClean="0">
                <a:solidFill>
                  <a:srgbClr val="800080"/>
                </a:solidFill>
              </a:rPr>
              <a:t>«вне дома»:</a:t>
            </a:r>
          </a:p>
        </p:txBody>
      </p:sp>
      <p:sp>
        <p:nvSpPr>
          <p:cNvPr id="11267" name="Text Box 10"/>
          <p:cNvSpPr txBox="1">
            <a:spLocks noChangeArrowheads="1"/>
          </p:cNvSpPr>
          <p:nvPr/>
        </p:nvSpPr>
        <p:spPr bwMode="auto">
          <a:xfrm>
            <a:off x="539750" y="2420938"/>
            <a:ext cx="6192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1268" name="Text Box 11"/>
          <p:cNvSpPr txBox="1">
            <a:spLocks noChangeArrowheads="1"/>
          </p:cNvSpPr>
          <p:nvPr/>
        </p:nvSpPr>
        <p:spPr bwMode="auto">
          <a:xfrm>
            <a:off x="827088" y="2565400"/>
            <a:ext cx="7129462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rgbClr val="800080"/>
                </a:solidFill>
              </a:rPr>
              <a:t>1.Фрукты</a:t>
            </a:r>
            <a:r>
              <a:rPr lang="ru-RU" sz="2000"/>
              <a:t> –яблоко, банан, мандарин, слива.</a:t>
            </a:r>
          </a:p>
          <a:p>
            <a:pPr>
              <a:spcBef>
                <a:spcPct val="50000"/>
              </a:spcBef>
            </a:pPr>
            <a:r>
              <a:rPr lang="ru-RU" sz="2000">
                <a:solidFill>
                  <a:srgbClr val="800080"/>
                </a:solidFill>
              </a:rPr>
              <a:t>2.Булочка или печенье с молоком</a:t>
            </a:r>
            <a:r>
              <a:rPr lang="ru-RU" sz="2000"/>
              <a:t>, если вам надо поправиться.</a:t>
            </a:r>
          </a:p>
          <a:p>
            <a:pPr>
              <a:spcBef>
                <a:spcPct val="50000"/>
              </a:spcBef>
            </a:pPr>
            <a:r>
              <a:rPr lang="ru-RU" sz="2000">
                <a:solidFill>
                  <a:srgbClr val="800080"/>
                </a:solidFill>
              </a:rPr>
              <a:t>3.Орехи </a:t>
            </a:r>
            <a:r>
              <a:rPr lang="ru-RU" sz="2000"/>
              <a:t>–грецкие, миндаль, в меньшей степени арахис (но только не соленый или сладкий).</a:t>
            </a:r>
          </a:p>
          <a:p>
            <a:pPr>
              <a:spcBef>
                <a:spcPct val="50000"/>
              </a:spcBef>
            </a:pPr>
            <a:r>
              <a:rPr lang="ru-RU" sz="2000">
                <a:solidFill>
                  <a:srgbClr val="800080"/>
                </a:solidFill>
              </a:rPr>
              <a:t>4.Кисломолочные продукты</a:t>
            </a:r>
            <a:r>
              <a:rPr lang="ru-RU" sz="2000"/>
              <a:t> –йогурт, сырок, творог; молочные продукты вообще одни из самых полезных: вы одновременно получаете белок, витамины, минеральные вещества, микроэлементы и легкоусваивающийся жир.</a:t>
            </a:r>
          </a:p>
        </p:txBody>
      </p:sp>
      <p:pic>
        <p:nvPicPr>
          <p:cNvPr id="11269" name="Picture 55" descr="D:\правила рац. питания\ss_1008769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75" y="500063"/>
            <a:ext cx="2185988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662</Words>
  <Application>Microsoft Office PowerPoint</Application>
  <PresentationFormat>Экран (4:3)</PresentationFormat>
  <Paragraphs>116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Что скажете?</vt:lpstr>
      <vt:lpstr>Презентация PowerPoint</vt:lpstr>
      <vt:lpstr>Презентация PowerPoint</vt:lpstr>
      <vt:lpstr>Режим дня</vt:lpstr>
      <vt:lpstr>Презентация PowerPoint</vt:lpstr>
      <vt:lpstr>Презентация PowerPoint</vt:lpstr>
      <vt:lpstr>Презентация PowerPoint</vt:lpstr>
      <vt:lpstr>Правильное питание</vt:lpstr>
      <vt:lpstr>Здоровые продукты питания  «вне дома»: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скажете?</dc:title>
  <dc:creator>User</dc:creator>
  <cp:lastModifiedBy>Марина</cp:lastModifiedBy>
  <cp:revision>31</cp:revision>
  <dcterms:created xsi:type="dcterms:W3CDTF">2013-01-26T08:52:53Z</dcterms:created>
  <dcterms:modified xsi:type="dcterms:W3CDTF">2013-01-30T05:57:59Z</dcterms:modified>
</cp:coreProperties>
</file>